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72"/>
  </p:notesMasterIdLst>
  <p:sldIdLst>
    <p:sldId id="257" r:id="rId6"/>
    <p:sldId id="268" r:id="rId7"/>
    <p:sldId id="273" r:id="rId8"/>
    <p:sldId id="451" r:id="rId9"/>
    <p:sldId id="429" r:id="rId10"/>
    <p:sldId id="450" r:id="rId11"/>
    <p:sldId id="458" r:id="rId12"/>
    <p:sldId id="452" r:id="rId13"/>
    <p:sldId id="386" r:id="rId14"/>
    <p:sldId id="522" r:id="rId15"/>
    <p:sldId id="453" r:id="rId16"/>
    <p:sldId id="454" r:id="rId17"/>
    <p:sldId id="455" r:id="rId18"/>
    <p:sldId id="456" r:id="rId19"/>
    <p:sldId id="457" r:id="rId20"/>
    <p:sldId id="459" r:id="rId21"/>
    <p:sldId id="462" r:id="rId22"/>
    <p:sldId id="463" r:id="rId23"/>
    <p:sldId id="464" r:id="rId24"/>
    <p:sldId id="460" r:id="rId25"/>
    <p:sldId id="465" r:id="rId26"/>
    <p:sldId id="466" r:id="rId27"/>
    <p:sldId id="496" r:id="rId28"/>
    <p:sldId id="461" r:id="rId29"/>
    <p:sldId id="497" r:id="rId30"/>
    <p:sldId id="469" r:id="rId31"/>
    <p:sldId id="468" r:id="rId32"/>
    <p:sldId id="479" r:id="rId33"/>
    <p:sldId id="470" r:id="rId34"/>
    <p:sldId id="473" r:id="rId35"/>
    <p:sldId id="472" r:id="rId36"/>
    <p:sldId id="474" r:id="rId37"/>
    <p:sldId id="477" r:id="rId38"/>
    <p:sldId id="471" r:id="rId39"/>
    <p:sldId id="478" r:id="rId40"/>
    <p:sldId id="475" r:id="rId41"/>
    <p:sldId id="480" r:id="rId42"/>
    <p:sldId id="481" r:id="rId43"/>
    <p:sldId id="482" r:id="rId44"/>
    <p:sldId id="483" r:id="rId45"/>
    <p:sldId id="498" r:id="rId46"/>
    <p:sldId id="499" r:id="rId47"/>
    <p:sldId id="485" r:id="rId48"/>
    <p:sldId id="518" r:id="rId49"/>
    <p:sldId id="291" r:id="rId50"/>
    <p:sldId id="486" r:id="rId51"/>
    <p:sldId id="384" r:id="rId52"/>
    <p:sldId id="503" r:id="rId53"/>
    <p:sldId id="519" r:id="rId54"/>
    <p:sldId id="504" r:id="rId55"/>
    <p:sldId id="523" r:id="rId56"/>
    <p:sldId id="506" r:id="rId57"/>
    <p:sldId id="507" r:id="rId58"/>
    <p:sldId id="508" r:id="rId59"/>
    <p:sldId id="509" r:id="rId60"/>
    <p:sldId id="524" r:id="rId61"/>
    <p:sldId id="510" r:id="rId62"/>
    <p:sldId id="520" r:id="rId63"/>
    <p:sldId id="521" r:id="rId64"/>
    <p:sldId id="511" r:id="rId65"/>
    <p:sldId id="512" r:id="rId66"/>
    <p:sldId id="513" r:id="rId67"/>
    <p:sldId id="514" r:id="rId68"/>
    <p:sldId id="516" r:id="rId69"/>
    <p:sldId id="517" r:id="rId70"/>
    <p:sldId id="325" r:id="rId7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594"/>
    <a:srgbClr val="9ECAE1"/>
    <a:srgbClr val="1C00FF"/>
    <a:srgbClr val="D6D6D6"/>
    <a:srgbClr val="2A77CF"/>
    <a:srgbClr val="983466"/>
    <a:srgbClr val="000000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EBA1E-105B-6A4B-9B54-30D498C81B18}" v="5" dt="2025-04-22T13:29:23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8"/>
    <p:restoredTop sz="95068"/>
  </p:normalViewPr>
  <p:slideViewPr>
    <p:cSldViewPr snapToGrid="0" snapToObjects="1" showGuide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17/04/2025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577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5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i="1" dirty="0"/>
              <a:t>Regressieanalyse als lingua franca</a:t>
            </a:r>
          </a:p>
          <a:p>
            <a:r>
              <a:rPr lang="nl-BE" i="1" dirty="0"/>
              <a:t>Interacties (deel 1)</a:t>
            </a:r>
          </a:p>
          <a:p>
            <a:pPr algn="l"/>
            <a:r>
              <a:rPr lang="nl-BE" dirty="0"/>
              <a:t>										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576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8C9F0D8B-63DD-784E-BB91-D5996AF663B8}"/>
              </a:ext>
            </a:extLst>
          </p:cNvPr>
          <p:cNvSpPr txBox="1">
            <a:spLocks/>
          </p:cNvSpPr>
          <p:nvPr/>
        </p:nvSpPr>
        <p:spPr>
          <a:xfrm>
            <a:off x="623887" y="3989399"/>
            <a:ext cx="11403990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(dataHO[c("Aanpassing",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"SES",               "Geslacht",     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"IQ",                "Onderwijsvorm",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"Conscientieusheid", "Openheid",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"Neuroticisme",      "Zelfeffectiviteit3",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"Demotivatie3")])</a:t>
            </a:r>
          </a:p>
          <a:p>
            <a:pPr marL="0" indent="0">
              <a:buFont typeface="Wingdings" pitchFamily="2" charset="2"/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Dataset met ALLEEN volledige waarnemingen</a:t>
            </a:r>
          </a:p>
        </p:txBody>
      </p:sp>
    </p:spTree>
    <p:extLst>
      <p:ext uri="{BB962C8B-B14F-4D97-AF65-F5344CB8AC3E}">
        <p14:creationId xmlns:p14="http://schemas.microsoft.com/office/powerpoint/2010/main" val="195622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herschatten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Model2b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666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51C6A-2EA4-D848-9C84-25123079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Herschatte 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57FBEA-9887-904C-9A56-632876F75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126F809-7C71-8243-B470-02F76685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Model1b, Model2b, Model3b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 of Variance Table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1: Aanpassing ~ SES + Geslacht + IQ + Onderwijsvorm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2: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3: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 + Zelfeffectiviteit3 + Demotivatie3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Res.Df    RSS Df Sum of Sq      F    Pr(&gt;F)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1    543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359.08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2    540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341.03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18.044 11.267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3.531e-07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3    538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287.22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53.810 50.397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2.2e-16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84682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AF45C-63BD-5E44-AEA1-17329358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Assumpties beste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CB3ABE-9A84-7747-B0E7-E2306F470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3015CC-5DB9-8245-8336-B9C3F01F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par(mfrow = c(2,2))			&gt; par(mfrow = c(1,2)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	&gt; residuals_plot(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				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cooks_plot(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plotting observations with leverage 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one:  67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E47FE52-5CDF-B941-9144-5D5F9894E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1"/>
          <a:stretch/>
        </p:blipFill>
        <p:spPr>
          <a:xfrm>
            <a:off x="623887" y="3323490"/>
            <a:ext cx="5472113" cy="31522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954E158-0CBB-3A4B-85DA-7BF1E8AA4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7" r="3445" b="3288"/>
          <a:stretch/>
        </p:blipFill>
        <p:spPr>
          <a:xfrm>
            <a:off x="6538913" y="3350177"/>
            <a:ext cx="5463560" cy="29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model?</a:t>
            </a:r>
          </a:p>
          <a:p>
            <a:r>
              <a:rPr lang="nl-BE" sz="2800" dirty="0">
                <a:ea typeface="ＭＳ Ｐゴシック" charset="0"/>
              </a:rPr>
              <a:t>Interpretatie: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57869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3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Voorspellen! (1)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315126E-3467-AF46-AC2A-9036A64C6D87}"/>
              </a:ext>
            </a:extLst>
          </p:cNvPr>
          <p:cNvSpPr/>
          <p:nvPr/>
        </p:nvSpPr>
        <p:spPr bwMode="auto">
          <a:xfrm>
            <a:off x="474785" y="3077308"/>
            <a:ext cx="7367953" cy="3261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431" y="3674961"/>
            <a:ext cx="876629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b="1" dirty="0">
                <a:ea typeface="ＭＳ Ｐゴシック" charset="0"/>
              </a:rPr>
              <a:t>Bereken op basis van de output van Model3: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man uit het TSO die 0 scoort op alle andere onafhankelijke variabelen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vrouw uit het ASO die 1 punt lager scoort op ‘IQ’ (en 0 op alle andere variabelen)</a:t>
            </a:r>
            <a:endParaRPr lang="nl-BE" sz="31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3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3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2AF2FF8-6570-FB48-B47C-63CB38369D98}"/>
              </a:ext>
            </a:extLst>
          </p:cNvPr>
          <p:cNvSpPr/>
          <p:nvPr/>
        </p:nvSpPr>
        <p:spPr bwMode="auto">
          <a:xfrm>
            <a:off x="623887" y="1584979"/>
            <a:ext cx="10419251" cy="95954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0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>
                    <a:solidFill>
                      <a:schemeClr val="bg2"/>
                    </a:solidFill>
                  </a:rPr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chemeClr val="bg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99AFB8-53B2-0840-8D58-6CABC0DB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103F4F5-0A19-4440-AC39-C9441DE3FBD6}"/>
              </a:ext>
            </a:extLst>
          </p:cNvPr>
          <p:cNvSpPr/>
          <p:nvPr/>
        </p:nvSpPr>
        <p:spPr bwMode="auto">
          <a:xfrm>
            <a:off x="623887" y="1584980"/>
            <a:ext cx="361951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5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Regressieanalyse als Lingua Franca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  <a:endParaRPr lang="en-BE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-5530" b="-5530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94AEF770-42A0-104E-B98F-17248BB69F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-29693" b="-29693"/>
          <a:stretch/>
        </p:blipFill>
        <p:spPr>
          <a:xfrm>
            <a:off x="1514198" y="1378339"/>
            <a:ext cx="1674000" cy="1672263"/>
          </a:xfrm>
        </p:spPr>
      </p:pic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u="sng" dirty="0">
                    <a:solidFill>
                      <a:srgbClr val="002E65"/>
                    </a:solidFill>
                  </a:rPr>
                  <a:t>3,11</a:t>
                </a:r>
                <a:r>
                  <a:rPr lang="nl-BE" sz="2200" b="0" dirty="0">
                    <a:solidFill>
                      <a:srgbClr val="002E65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67C3E7-C5BA-444A-84A3-62C28B5A7145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32552E4-0199-704D-8A9F-FB55E689D02B}"/>
              </a:ext>
            </a:extLst>
          </p:cNvPr>
          <p:cNvSpPr/>
          <p:nvPr/>
        </p:nvSpPr>
        <p:spPr bwMode="auto">
          <a:xfrm>
            <a:off x="623887" y="5251524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A8CE091-D084-4843-9FC8-635F78AF2C2A}"/>
              </a:ext>
            </a:extLst>
          </p:cNvPr>
          <p:cNvSpPr/>
          <p:nvPr/>
        </p:nvSpPr>
        <p:spPr bwMode="auto">
          <a:xfrm>
            <a:off x="623887" y="1584980"/>
            <a:ext cx="10419251" cy="228363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3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?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man</a:t>
            </a:r>
            <a:r>
              <a:rPr lang="nl-BE" i="1" dirty="0">
                <a:latin typeface="+mj-lt"/>
                <a:ea typeface="ＭＳ Ｐゴシック" charset="0"/>
              </a:rPr>
              <a:t> uit 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TSO </a:t>
            </a:r>
            <a:r>
              <a:rPr lang="nl-BE" i="1" dirty="0">
                <a:latin typeface="+mj-lt"/>
                <a:ea typeface="ＭＳ Ｐゴシック" charset="0"/>
              </a:rPr>
              <a:t>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1812573-021D-BB4A-9F8F-AF779C632EBC}"/>
              </a:ext>
            </a:extLst>
          </p:cNvPr>
          <p:cNvSpPr/>
          <p:nvPr/>
        </p:nvSpPr>
        <p:spPr bwMode="auto">
          <a:xfrm>
            <a:off x="652462" y="1584124"/>
            <a:ext cx="10763251" cy="286385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Vrije vorm 4">
            <a:extLst>
              <a:ext uri="{FF2B5EF4-FFF2-40B4-BE49-F238E27FC236}">
                <a16:creationId xmlns:a16="http://schemas.microsoft.com/office/drawing/2014/main" id="{F3C22AAB-2562-C54A-84A5-0DF4E0A37D80}"/>
              </a:ext>
            </a:extLst>
          </p:cNvPr>
          <p:cNvSpPr/>
          <p:nvPr/>
        </p:nvSpPr>
        <p:spPr bwMode="auto">
          <a:xfrm>
            <a:off x="7658100" y="5172075"/>
            <a:ext cx="3349333" cy="523330"/>
          </a:xfrm>
          <a:custGeom>
            <a:avLst/>
            <a:gdLst>
              <a:gd name="connsiteX0" fmla="*/ 0 w 3349333"/>
              <a:gd name="connsiteY0" fmla="*/ 0 h 523330"/>
              <a:gd name="connsiteX1" fmla="*/ 3071813 w 3349333"/>
              <a:gd name="connsiteY1" fmla="*/ 200025 h 523330"/>
              <a:gd name="connsiteX2" fmla="*/ 3228975 w 3349333"/>
              <a:gd name="connsiteY2" fmla="*/ 314325 h 523330"/>
              <a:gd name="connsiteX3" fmla="*/ 3286125 w 3349333"/>
              <a:gd name="connsiteY3" fmla="*/ 500063 h 523330"/>
              <a:gd name="connsiteX4" fmla="*/ 3157538 w 3349333"/>
              <a:gd name="connsiteY4" fmla="*/ 514350 h 5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333" h="523330">
                <a:moveTo>
                  <a:pt x="0" y="0"/>
                </a:moveTo>
                <a:lnTo>
                  <a:pt x="3071813" y="200025"/>
                </a:lnTo>
                <a:cubicBezTo>
                  <a:pt x="3609975" y="252412"/>
                  <a:pt x="3193256" y="264319"/>
                  <a:pt x="3228975" y="314325"/>
                </a:cubicBezTo>
                <a:cubicBezTo>
                  <a:pt x="3264694" y="364331"/>
                  <a:pt x="3298031" y="466725"/>
                  <a:pt x="3286125" y="500063"/>
                </a:cubicBezTo>
                <a:cubicBezTo>
                  <a:pt x="3274219" y="533401"/>
                  <a:pt x="3215878" y="523875"/>
                  <a:pt x="3157538" y="514350"/>
                </a:cubicBez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Boog 6">
            <a:extLst>
              <a:ext uri="{FF2B5EF4-FFF2-40B4-BE49-F238E27FC236}">
                <a16:creationId xmlns:a16="http://schemas.microsoft.com/office/drawing/2014/main" id="{DBC355AC-478E-DA44-9C33-164559AB3E19}"/>
              </a:ext>
            </a:extLst>
          </p:cNvPr>
          <p:cNvSpPr/>
          <p:nvPr/>
        </p:nvSpPr>
        <p:spPr>
          <a:xfrm>
            <a:off x="4686300" y="5214939"/>
            <a:ext cx="6000752" cy="339019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AD12553-F857-3249-A64F-2491F1AA41F7}"/>
              </a:ext>
            </a:extLst>
          </p:cNvPr>
          <p:cNvSpPr/>
          <p:nvPr/>
        </p:nvSpPr>
        <p:spPr bwMode="auto">
          <a:xfrm flipH="1">
            <a:off x="9115424" y="5296189"/>
            <a:ext cx="527857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3CB05B-9D91-2E48-B6AA-2DA1EC9E65A1}"/>
              </a:ext>
            </a:extLst>
          </p:cNvPr>
          <p:cNvSpPr/>
          <p:nvPr/>
        </p:nvSpPr>
        <p:spPr bwMode="auto">
          <a:xfrm flipH="1">
            <a:off x="7610467" y="5291422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9B13FEE-F6DA-E542-89E2-7C071F39DC58}"/>
              </a:ext>
            </a:extLst>
          </p:cNvPr>
          <p:cNvSpPr/>
          <p:nvPr/>
        </p:nvSpPr>
        <p:spPr bwMode="auto">
          <a:xfrm flipH="1">
            <a:off x="6234095" y="5315234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6FA7B32-C10E-0F47-830C-745F1B99D10D}"/>
              </a:ext>
            </a:extLst>
          </p:cNvPr>
          <p:cNvSpPr/>
          <p:nvPr/>
        </p:nvSpPr>
        <p:spPr bwMode="auto">
          <a:xfrm flipH="1">
            <a:off x="2893192" y="5316581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40732E45-93BA-184E-9377-57209E73EF4D}"/>
              </a:ext>
            </a:extLst>
          </p:cNvPr>
          <p:cNvSpPr/>
          <p:nvPr/>
        </p:nvSpPr>
        <p:spPr>
          <a:xfrm flipH="1">
            <a:off x="4714876" y="5205471"/>
            <a:ext cx="4137319" cy="417601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0A4412D-45F5-00CF-D89E-3C97540D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85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0.18. 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663A2B6-FCE0-0041-AE37-3773E076877E}"/>
              </a:ext>
            </a:extLst>
          </p:cNvPr>
          <p:cNvSpPr txBox="1"/>
          <p:nvPr/>
        </p:nvSpPr>
        <p:spPr>
          <a:xfrm>
            <a:off x="3555008" y="5965065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51A7A5E-2DFF-BE48-9A98-4E6903DFB71C}"/>
              </a:ext>
            </a:extLst>
          </p:cNvPr>
          <p:cNvCxnSpPr>
            <a:cxnSpLocks/>
          </p:cNvCxnSpPr>
          <p:nvPr/>
        </p:nvCxnSpPr>
        <p:spPr>
          <a:xfrm flipH="1" flipV="1">
            <a:off x="4657693" y="5644663"/>
            <a:ext cx="248414" cy="4833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A2C3769-0977-AF46-99C8-738B2FCA6571}"/>
              </a:ext>
            </a:extLst>
          </p:cNvPr>
          <p:cNvSpPr txBox="1"/>
          <p:nvPr/>
        </p:nvSpPr>
        <p:spPr>
          <a:xfrm>
            <a:off x="324949" y="5316927"/>
            <a:ext cx="668215" cy="304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2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3.11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DCAF2BC-B80E-BB4B-A9B0-389E9BE3B264}"/>
              </a:ext>
            </a:extLst>
          </p:cNvPr>
          <p:cNvSpPr/>
          <p:nvPr/>
        </p:nvSpPr>
        <p:spPr bwMode="auto">
          <a:xfrm>
            <a:off x="623887" y="1584979"/>
            <a:ext cx="10591801" cy="286385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77D6331-F230-5F4D-9278-77E61CB30D7A}"/>
              </a:ext>
            </a:extLst>
          </p:cNvPr>
          <p:cNvSpPr/>
          <p:nvPr/>
        </p:nvSpPr>
        <p:spPr bwMode="auto">
          <a:xfrm flipH="1">
            <a:off x="8429625" y="5296189"/>
            <a:ext cx="1213656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C18EEE4-40CA-6641-B86F-08E6DCD6C7DD}"/>
              </a:ext>
            </a:extLst>
          </p:cNvPr>
          <p:cNvSpPr/>
          <p:nvPr/>
        </p:nvSpPr>
        <p:spPr bwMode="auto">
          <a:xfrm flipH="1">
            <a:off x="6843700" y="5291422"/>
            <a:ext cx="1097951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262AB38-505C-EA42-8F3A-43F701817C50}"/>
              </a:ext>
            </a:extLst>
          </p:cNvPr>
          <p:cNvSpPr/>
          <p:nvPr/>
        </p:nvSpPr>
        <p:spPr bwMode="auto">
          <a:xfrm flipH="1">
            <a:off x="5467330" y="5315234"/>
            <a:ext cx="1097950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6FFFA1B-39BE-594F-843A-C87321CE1561}"/>
              </a:ext>
            </a:extLst>
          </p:cNvPr>
          <p:cNvSpPr/>
          <p:nvPr/>
        </p:nvSpPr>
        <p:spPr bwMode="auto">
          <a:xfrm flipH="1">
            <a:off x="2095849" y="5316581"/>
            <a:ext cx="947389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B37094D-A7F5-4A4A-B1E3-865AAC4F8B6E}"/>
              </a:ext>
            </a:extLst>
          </p:cNvPr>
          <p:cNvSpPr/>
          <p:nvPr/>
        </p:nvSpPr>
        <p:spPr bwMode="auto">
          <a:xfrm flipH="1">
            <a:off x="3683949" y="5319689"/>
            <a:ext cx="695323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4103671A-3B1F-5218-24B4-32EF7B01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857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2" y="3429000"/>
            <a:ext cx="11638085" cy="2813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3200400" y="5543317"/>
            <a:ext cx="1301261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3" y="5510615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97677BA-E5F2-304F-A78A-9EF7EE9EA47D}"/>
              </a:ext>
            </a:extLst>
          </p:cNvPr>
          <p:cNvSpPr/>
          <p:nvPr/>
        </p:nvSpPr>
        <p:spPr bwMode="auto">
          <a:xfrm flipV="1">
            <a:off x="3826610" y="3792783"/>
            <a:ext cx="6417528" cy="28135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6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04039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9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1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2443163" y="5496424"/>
            <a:ext cx="5144227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2" y="5510615"/>
            <a:ext cx="3956175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9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Betekenis: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47608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    0.73633  -1.311 0.190470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F8E93F01-40CC-9746-B694-BCAB903CE028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82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0.73633  -1.311 0.190470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0.17855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Wolkvormige toelichting 4">
            <a:extLst>
              <a:ext uri="{FF2B5EF4-FFF2-40B4-BE49-F238E27FC236}">
                <a16:creationId xmlns:a16="http://schemas.microsoft.com/office/drawing/2014/main" id="{CE99C285-D9ED-D941-803B-3A12FEBED57D}"/>
              </a:ext>
            </a:extLst>
          </p:cNvPr>
          <p:cNvSpPr/>
          <p:nvPr/>
        </p:nvSpPr>
        <p:spPr bwMode="auto">
          <a:xfrm>
            <a:off x="8475784" y="2597965"/>
            <a:ext cx="3664055" cy="1694689"/>
          </a:xfrm>
          <a:prstGeom prst="cloudCallout">
            <a:avLst>
              <a:gd name="adj1" fmla="val -160535"/>
              <a:gd name="adj2" fmla="val 28244"/>
            </a:avLst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Verschil tussen ex-BSO’ers en ex-TSO’ers?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A2392008-46E0-A152-ECAA-5371F37A3575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13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104DB-23D8-E24F-9D25-E4E8C999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bevorderen?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104C274-473F-1C4E-B1FA-4C90E88E8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1B3C2273-8B67-8F4D-8D98-83DF5953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253765"/>
            <a:ext cx="11442700" cy="2667000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284CF402-1544-5846-A433-4786663D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0" i="1" dirty="0"/>
              <a:t>Score ‘Aanpassing’ is resultaat van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4A0B3AF-B89F-6D40-B976-930ABE206552}"/>
              </a:ext>
            </a:extLst>
          </p:cNvPr>
          <p:cNvSpPr txBox="1"/>
          <p:nvPr/>
        </p:nvSpPr>
        <p:spPr>
          <a:xfrm>
            <a:off x="1143000" y="4981149"/>
            <a:ext cx="1239016" cy="1055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487A922-7088-FB4D-808F-7FCA5CEC8D86}"/>
              </a:ext>
            </a:extLst>
          </p:cNvPr>
          <p:cNvSpPr/>
          <p:nvPr/>
        </p:nvSpPr>
        <p:spPr bwMode="auto">
          <a:xfrm>
            <a:off x="374650" y="2253764"/>
            <a:ext cx="11442700" cy="3782461"/>
          </a:xfrm>
          <a:custGeom>
            <a:avLst/>
            <a:gdLst>
              <a:gd name="connsiteX0" fmla="*/ 0 w 11442700"/>
              <a:gd name="connsiteY0" fmla="*/ 0 h 3782461"/>
              <a:gd name="connsiteX1" fmla="*/ 457708 w 11442700"/>
              <a:gd name="connsiteY1" fmla="*/ 0 h 3782461"/>
              <a:gd name="connsiteX2" fmla="*/ 686562 w 11442700"/>
              <a:gd name="connsiteY2" fmla="*/ 0 h 3782461"/>
              <a:gd name="connsiteX3" fmla="*/ 1487551 w 11442700"/>
              <a:gd name="connsiteY3" fmla="*/ 0 h 3782461"/>
              <a:gd name="connsiteX4" fmla="*/ 1945259 w 11442700"/>
              <a:gd name="connsiteY4" fmla="*/ 0 h 3782461"/>
              <a:gd name="connsiteX5" fmla="*/ 2402967 w 11442700"/>
              <a:gd name="connsiteY5" fmla="*/ 0 h 3782461"/>
              <a:gd name="connsiteX6" fmla="*/ 3203956 w 11442700"/>
              <a:gd name="connsiteY6" fmla="*/ 0 h 3782461"/>
              <a:gd name="connsiteX7" fmla="*/ 3547237 w 11442700"/>
              <a:gd name="connsiteY7" fmla="*/ 0 h 3782461"/>
              <a:gd name="connsiteX8" fmla="*/ 4348226 w 11442700"/>
              <a:gd name="connsiteY8" fmla="*/ 0 h 3782461"/>
              <a:gd name="connsiteX9" fmla="*/ 5149215 w 11442700"/>
              <a:gd name="connsiteY9" fmla="*/ 0 h 3782461"/>
              <a:gd name="connsiteX10" fmla="*/ 5721350 w 11442700"/>
              <a:gd name="connsiteY10" fmla="*/ 0 h 3782461"/>
              <a:gd name="connsiteX11" fmla="*/ 6522339 w 11442700"/>
              <a:gd name="connsiteY11" fmla="*/ 0 h 3782461"/>
              <a:gd name="connsiteX12" fmla="*/ 6980047 w 11442700"/>
              <a:gd name="connsiteY12" fmla="*/ 0 h 3782461"/>
              <a:gd name="connsiteX13" fmla="*/ 7437755 w 11442700"/>
              <a:gd name="connsiteY13" fmla="*/ 0 h 3782461"/>
              <a:gd name="connsiteX14" fmla="*/ 8124317 w 11442700"/>
              <a:gd name="connsiteY14" fmla="*/ 0 h 3782461"/>
              <a:gd name="connsiteX15" fmla="*/ 8582025 w 11442700"/>
              <a:gd name="connsiteY15" fmla="*/ 0 h 3782461"/>
              <a:gd name="connsiteX16" fmla="*/ 9383014 w 11442700"/>
              <a:gd name="connsiteY16" fmla="*/ 0 h 3782461"/>
              <a:gd name="connsiteX17" fmla="*/ 10184003 w 11442700"/>
              <a:gd name="connsiteY17" fmla="*/ 0 h 3782461"/>
              <a:gd name="connsiteX18" fmla="*/ 10756138 w 11442700"/>
              <a:gd name="connsiteY18" fmla="*/ 0 h 3782461"/>
              <a:gd name="connsiteX19" fmla="*/ 11442700 w 11442700"/>
              <a:gd name="connsiteY19" fmla="*/ 0 h 3782461"/>
              <a:gd name="connsiteX20" fmla="*/ 11442700 w 11442700"/>
              <a:gd name="connsiteY20" fmla="*/ 426878 h 3782461"/>
              <a:gd name="connsiteX21" fmla="*/ 11442700 w 11442700"/>
              <a:gd name="connsiteY21" fmla="*/ 891580 h 3782461"/>
              <a:gd name="connsiteX22" fmla="*/ 11442700 w 11442700"/>
              <a:gd name="connsiteY22" fmla="*/ 1469756 h 3782461"/>
              <a:gd name="connsiteX23" fmla="*/ 11442700 w 11442700"/>
              <a:gd name="connsiteY23" fmla="*/ 1972283 h 3782461"/>
              <a:gd name="connsiteX24" fmla="*/ 11442700 w 11442700"/>
              <a:gd name="connsiteY24" fmla="*/ 2436986 h 3782461"/>
              <a:gd name="connsiteX25" fmla="*/ 11442700 w 11442700"/>
              <a:gd name="connsiteY25" fmla="*/ 3015162 h 3782461"/>
              <a:gd name="connsiteX26" fmla="*/ 11442700 w 11442700"/>
              <a:gd name="connsiteY26" fmla="*/ 3782461 h 3782461"/>
              <a:gd name="connsiteX27" fmla="*/ 10870565 w 11442700"/>
              <a:gd name="connsiteY27" fmla="*/ 3782461 h 3782461"/>
              <a:gd name="connsiteX28" fmla="*/ 10527284 w 11442700"/>
              <a:gd name="connsiteY28" fmla="*/ 3782461 h 3782461"/>
              <a:gd name="connsiteX29" fmla="*/ 9840722 w 11442700"/>
              <a:gd name="connsiteY29" fmla="*/ 3782461 h 3782461"/>
              <a:gd name="connsiteX30" fmla="*/ 9497441 w 11442700"/>
              <a:gd name="connsiteY30" fmla="*/ 3782461 h 3782461"/>
              <a:gd name="connsiteX31" fmla="*/ 8810879 w 11442700"/>
              <a:gd name="connsiteY31" fmla="*/ 3782461 h 3782461"/>
              <a:gd name="connsiteX32" fmla="*/ 8582025 w 11442700"/>
              <a:gd name="connsiteY32" fmla="*/ 3782461 h 3782461"/>
              <a:gd name="connsiteX33" fmla="*/ 7895463 w 11442700"/>
              <a:gd name="connsiteY33" fmla="*/ 3782461 h 3782461"/>
              <a:gd name="connsiteX34" fmla="*/ 7552182 w 11442700"/>
              <a:gd name="connsiteY34" fmla="*/ 3782461 h 3782461"/>
              <a:gd name="connsiteX35" fmla="*/ 7323328 w 11442700"/>
              <a:gd name="connsiteY35" fmla="*/ 3782461 h 3782461"/>
              <a:gd name="connsiteX36" fmla="*/ 6980047 w 11442700"/>
              <a:gd name="connsiteY36" fmla="*/ 3782461 h 3782461"/>
              <a:gd name="connsiteX37" fmla="*/ 6293485 w 11442700"/>
              <a:gd name="connsiteY37" fmla="*/ 3782461 h 3782461"/>
              <a:gd name="connsiteX38" fmla="*/ 5950204 w 11442700"/>
              <a:gd name="connsiteY38" fmla="*/ 3782461 h 3782461"/>
              <a:gd name="connsiteX39" fmla="*/ 5721350 w 11442700"/>
              <a:gd name="connsiteY39" fmla="*/ 3782461 h 3782461"/>
              <a:gd name="connsiteX40" fmla="*/ 5378069 w 11442700"/>
              <a:gd name="connsiteY40" fmla="*/ 3782461 h 3782461"/>
              <a:gd name="connsiteX41" fmla="*/ 4920361 w 11442700"/>
              <a:gd name="connsiteY41" fmla="*/ 3782461 h 3782461"/>
              <a:gd name="connsiteX42" fmla="*/ 4348226 w 11442700"/>
              <a:gd name="connsiteY42" fmla="*/ 3782461 h 3782461"/>
              <a:gd name="connsiteX43" fmla="*/ 4004945 w 11442700"/>
              <a:gd name="connsiteY43" fmla="*/ 3782461 h 3782461"/>
              <a:gd name="connsiteX44" fmla="*/ 3203956 w 11442700"/>
              <a:gd name="connsiteY44" fmla="*/ 3782461 h 3782461"/>
              <a:gd name="connsiteX45" fmla="*/ 2631821 w 11442700"/>
              <a:gd name="connsiteY45" fmla="*/ 3782461 h 3782461"/>
              <a:gd name="connsiteX46" fmla="*/ 1830832 w 11442700"/>
              <a:gd name="connsiteY46" fmla="*/ 3782461 h 3782461"/>
              <a:gd name="connsiteX47" fmla="*/ 1144270 w 11442700"/>
              <a:gd name="connsiteY47" fmla="*/ 3782461 h 3782461"/>
              <a:gd name="connsiteX48" fmla="*/ 686562 w 11442700"/>
              <a:gd name="connsiteY48" fmla="*/ 3782461 h 3782461"/>
              <a:gd name="connsiteX49" fmla="*/ 0 w 11442700"/>
              <a:gd name="connsiteY49" fmla="*/ 3782461 h 3782461"/>
              <a:gd name="connsiteX50" fmla="*/ 0 w 11442700"/>
              <a:gd name="connsiteY50" fmla="*/ 3317759 h 3782461"/>
              <a:gd name="connsiteX51" fmla="*/ 0 w 11442700"/>
              <a:gd name="connsiteY51" fmla="*/ 2777407 h 3782461"/>
              <a:gd name="connsiteX52" fmla="*/ 0 w 11442700"/>
              <a:gd name="connsiteY52" fmla="*/ 2161406 h 3782461"/>
              <a:gd name="connsiteX53" fmla="*/ 0 w 11442700"/>
              <a:gd name="connsiteY53" fmla="*/ 1545405 h 3782461"/>
              <a:gd name="connsiteX54" fmla="*/ 0 w 11442700"/>
              <a:gd name="connsiteY54" fmla="*/ 967229 h 3782461"/>
              <a:gd name="connsiteX55" fmla="*/ 0 w 11442700"/>
              <a:gd name="connsiteY55" fmla="*/ 0 h 37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42700" h="3782461" extrusionOk="0">
                <a:moveTo>
                  <a:pt x="0" y="0"/>
                </a:moveTo>
                <a:cubicBezTo>
                  <a:pt x="210634" y="-40286"/>
                  <a:pt x="336447" y="46999"/>
                  <a:pt x="457708" y="0"/>
                </a:cubicBezTo>
                <a:cubicBezTo>
                  <a:pt x="578969" y="-46999"/>
                  <a:pt x="637014" y="12878"/>
                  <a:pt x="686562" y="0"/>
                </a:cubicBezTo>
                <a:cubicBezTo>
                  <a:pt x="736110" y="-12878"/>
                  <a:pt x="1106108" y="48643"/>
                  <a:pt x="1487551" y="0"/>
                </a:cubicBezTo>
                <a:cubicBezTo>
                  <a:pt x="1868994" y="-48643"/>
                  <a:pt x="1787809" y="34371"/>
                  <a:pt x="1945259" y="0"/>
                </a:cubicBezTo>
                <a:cubicBezTo>
                  <a:pt x="2102709" y="-34371"/>
                  <a:pt x="2214564" y="32748"/>
                  <a:pt x="2402967" y="0"/>
                </a:cubicBezTo>
                <a:cubicBezTo>
                  <a:pt x="2591370" y="-32748"/>
                  <a:pt x="2821839" y="68554"/>
                  <a:pt x="3203956" y="0"/>
                </a:cubicBezTo>
                <a:cubicBezTo>
                  <a:pt x="3586073" y="-68554"/>
                  <a:pt x="3451793" y="12968"/>
                  <a:pt x="3547237" y="0"/>
                </a:cubicBezTo>
                <a:cubicBezTo>
                  <a:pt x="3642681" y="-12968"/>
                  <a:pt x="4011929" y="80302"/>
                  <a:pt x="4348226" y="0"/>
                </a:cubicBezTo>
                <a:cubicBezTo>
                  <a:pt x="4684523" y="-80302"/>
                  <a:pt x="4904656" y="61719"/>
                  <a:pt x="5149215" y="0"/>
                </a:cubicBezTo>
                <a:cubicBezTo>
                  <a:pt x="5393774" y="-61719"/>
                  <a:pt x="5451117" y="9033"/>
                  <a:pt x="5721350" y="0"/>
                </a:cubicBezTo>
                <a:cubicBezTo>
                  <a:pt x="5991584" y="-9033"/>
                  <a:pt x="6187830" y="49431"/>
                  <a:pt x="6522339" y="0"/>
                </a:cubicBezTo>
                <a:cubicBezTo>
                  <a:pt x="6856848" y="-49431"/>
                  <a:pt x="6878319" y="41014"/>
                  <a:pt x="6980047" y="0"/>
                </a:cubicBezTo>
                <a:cubicBezTo>
                  <a:pt x="7081775" y="-41014"/>
                  <a:pt x="7275781" y="24654"/>
                  <a:pt x="7437755" y="0"/>
                </a:cubicBezTo>
                <a:cubicBezTo>
                  <a:pt x="7599729" y="-24654"/>
                  <a:pt x="7910010" y="50206"/>
                  <a:pt x="8124317" y="0"/>
                </a:cubicBezTo>
                <a:cubicBezTo>
                  <a:pt x="8338624" y="-50206"/>
                  <a:pt x="8387338" y="53817"/>
                  <a:pt x="8582025" y="0"/>
                </a:cubicBezTo>
                <a:cubicBezTo>
                  <a:pt x="8776712" y="-53817"/>
                  <a:pt x="9068099" y="60957"/>
                  <a:pt x="9383014" y="0"/>
                </a:cubicBezTo>
                <a:cubicBezTo>
                  <a:pt x="9697929" y="-60957"/>
                  <a:pt x="9921457" y="9521"/>
                  <a:pt x="10184003" y="0"/>
                </a:cubicBezTo>
                <a:cubicBezTo>
                  <a:pt x="10446549" y="-9521"/>
                  <a:pt x="10484807" y="38525"/>
                  <a:pt x="10756138" y="0"/>
                </a:cubicBezTo>
                <a:cubicBezTo>
                  <a:pt x="11027470" y="-38525"/>
                  <a:pt x="11140672" y="52362"/>
                  <a:pt x="11442700" y="0"/>
                </a:cubicBezTo>
                <a:cubicBezTo>
                  <a:pt x="11459502" y="202308"/>
                  <a:pt x="11426545" y="296442"/>
                  <a:pt x="11442700" y="426878"/>
                </a:cubicBezTo>
                <a:cubicBezTo>
                  <a:pt x="11458855" y="557314"/>
                  <a:pt x="11434680" y="715286"/>
                  <a:pt x="11442700" y="891580"/>
                </a:cubicBezTo>
                <a:cubicBezTo>
                  <a:pt x="11450720" y="1067874"/>
                  <a:pt x="11431136" y="1221890"/>
                  <a:pt x="11442700" y="1469756"/>
                </a:cubicBezTo>
                <a:cubicBezTo>
                  <a:pt x="11454264" y="1717622"/>
                  <a:pt x="11421079" y="1862521"/>
                  <a:pt x="11442700" y="1972283"/>
                </a:cubicBezTo>
                <a:cubicBezTo>
                  <a:pt x="11464321" y="2082045"/>
                  <a:pt x="11395010" y="2300314"/>
                  <a:pt x="11442700" y="2436986"/>
                </a:cubicBezTo>
                <a:cubicBezTo>
                  <a:pt x="11490390" y="2573658"/>
                  <a:pt x="11377431" y="2838533"/>
                  <a:pt x="11442700" y="3015162"/>
                </a:cubicBezTo>
                <a:cubicBezTo>
                  <a:pt x="11507969" y="3191791"/>
                  <a:pt x="11383950" y="3587281"/>
                  <a:pt x="11442700" y="3782461"/>
                </a:cubicBezTo>
                <a:cubicBezTo>
                  <a:pt x="11180996" y="3829908"/>
                  <a:pt x="11068386" y="3737873"/>
                  <a:pt x="10870565" y="3782461"/>
                </a:cubicBezTo>
                <a:cubicBezTo>
                  <a:pt x="10672744" y="3827049"/>
                  <a:pt x="10627126" y="3753268"/>
                  <a:pt x="10527284" y="3782461"/>
                </a:cubicBezTo>
                <a:cubicBezTo>
                  <a:pt x="10427442" y="3811654"/>
                  <a:pt x="10013863" y="3771857"/>
                  <a:pt x="9840722" y="3782461"/>
                </a:cubicBezTo>
                <a:cubicBezTo>
                  <a:pt x="9667581" y="3793065"/>
                  <a:pt x="9648950" y="3750088"/>
                  <a:pt x="9497441" y="3782461"/>
                </a:cubicBezTo>
                <a:cubicBezTo>
                  <a:pt x="9345932" y="3814834"/>
                  <a:pt x="8953929" y="3769852"/>
                  <a:pt x="8810879" y="3782461"/>
                </a:cubicBezTo>
                <a:cubicBezTo>
                  <a:pt x="8667829" y="3795070"/>
                  <a:pt x="8633136" y="3777871"/>
                  <a:pt x="8582025" y="3782461"/>
                </a:cubicBezTo>
                <a:cubicBezTo>
                  <a:pt x="8530914" y="3787051"/>
                  <a:pt x="8091061" y="3758402"/>
                  <a:pt x="7895463" y="3782461"/>
                </a:cubicBezTo>
                <a:cubicBezTo>
                  <a:pt x="7699865" y="3806520"/>
                  <a:pt x="7669240" y="3750412"/>
                  <a:pt x="7552182" y="3782461"/>
                </a:cubicBezTo>
                <a:cubicBezTo>
                  <a:pt x="7435124" y="3814510"/>
                  <a:pt x="7386421" y="3781571"/>
                  <a:pt x="7323328" y="3782461"/>
                </a:cubicBezTo>
                <a:cubicBezTo>
                  <a:pt x="7260235" y="3783351"/>
                  <a:pt x="7124295" y="3777543"/>
                  <a:pt x="6980047" y="3782461"/>
                </a:cubicBezTo>
                <a:cubicBezTo>
                  <a:pt x="6835799" y="3787379"/>
                  <a:pt x="6554249" y="3737159"/>
                  <a:pt x="6293485" y="3782461"/>
                </a:cubicBezTo>
                <a:cubicBezTo>
                  <a:pt x="6032721" y="3827763"/>
                  <a:pt x="6101921" y="3763803"/>
                  <a:pt x="5950204" y="3782461"/>
                </a:cubicBezTo>
                <a:cubicBezTo>
                  <a:pt x="5798487" y="3801119"/>
                  <a:pt x="5822439" y="3760914"/>
                  <a:pt x="5721350" y="3782461"/>
                </a:cubicBezTo>
                <a:cubicBezTo>
                  <a:pt x="5620261" y="3804008"/>
                  <a:pt x="5472803" y="3744941"/>
                  <a:pt x="5378069" y="3782461"/>
                </a:cubicBezTo>
                <a:cubicBezTo>
                  <a:pt x="5283335" y="3819981"/>
                  <a:pt x="5096129" y="3777543"/>
                  <a:pt x="4920361" y="3782461"/>
                </a:cubicBezTo>
                <a:cubicBezTo>
                  <a:pt x="4744593" y="3787379"/>
                  <a:pt x="4514240" y="3731597"/>
                  <a:pt x="4348226" y="3782461"/>
                </a:cubicBezTo>
                <a:cubicBezTo>
                  <a:pt x="4182212" y="3833325"/>
                  <a:pt x="4140423" y="3774219"/>
                  <a:pt x="4004945" y="3782461"/>
                </a:cubicBezTo>
                <a:cubicBezTo>
                  <a:pt x="3869467" y="3790703"/>
                  <a:pt x="3428595" y="3713555"/>
                  <a:pt x="3203956" y="3782461"/>
                </a:cubicBezTo>
                <a:cubicBezTo>
                  <a:pt x="2979317" y="3851367"/>
                  <a:pt x="2788873" y="3766516"/>
                  <a:pt x="2631821" y="3782461"/>
                </a:cubicBezTo>
                <a:cubicBezTo>
                  <a:pt x="2474770" y="3798406"/>
                  <a:pt x="2076129" y="3699661"/>
                  <a:pt x="1830832" y="3782461"/>
                </a:cubicBezTo>
                <a:cubicBezTo>
                  <a:pt x="1585535" y="3865261"/>
                  <a:pt x="1393698" y="3772860"/>
                  <a:pt x="1144270" y="3782461"/>
                </a:cubicBezTo>
                <a:cubicBezTo>
                  <a:pt x="894842" y="3792062"/>
                  <a:pt x="873185" y="3744128"/>
                  <a:pt x="686562" y="3782461"/>
                </a:cubicBezTo>
                <a:cubicBezTo>
                  <a:pt x="499939" y="3820794"/>
                  <a:pt x="206412" y="3718673"/>
                  <a:pt x="0" y="3782461"/>
                </a:cubicBezTo>
                <a:cubicBezTo>
                  <a:pt x="-1439" y="3668190"/>
                  <a:pt x="20162" y="3478327"/>
                  <a:pt x="0" y="3317759"/>
                </a:cubicBezTo>
                <a:cubicBezTo>
                  <a:pt x="-20162" y="3157191"/>
                  <a:pt x="61918" y="2939409"/>
                  <a:pt x="0" y="2777407"/>
                </a:cubicBezTo>
                <a:cubicBezTo>
                  <a:pt x="-61918" y="2615405"/>
                  <a:pt x="64535" y="2459082"/>
                  <a:pt x="0" y="2161406"/>
                </a:cubicBezTo>
                <a:cubicBezTo>
                  <a:pt x="-64535" y="1863730"/>
                  <a:pt x="57738" y="1715013"/>
                  <a:pt x="0" y="1545405"/>
                </a:cubicBezTo>
                <a:cubicBezTo>
                  <a:pt x="-57738" y="1375797"/>
                  <a:pt x="60009" y="1208799"/>
                  <a:pt x="0" y="967229"/>
                </a:cubicBezTo>
                <a:cubicBezTo>
                  <a:pt x="-60009" y="725659"/>
                  <a:pt x="10021" y="312738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6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121" y="620713"/>
            <a:ext cx="5003800" cy="1385085"/>
          </a:xfrm>
        </p:spPr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289" r="21289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0367E-3B13-1043-8764-E1DEF992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4A7619-C988-AB43-B519-49184046B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6B6A7-9576-E948-9278-4E5F7E51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6188" cy="4660279"/>
          </a:xfrm>
        </p:spPr>
        <p:txBody>
          <a:bodyPr/>
          <a:lstStyle/>
          <a:p>
            <a:r>
              <a:rPr lang="nl-BE" dirty="0"/>
              <a:t>Centreren rond het gemiddelde … </a:t>
            </a:r>
          </a:p>
          <a:p>
            <a:pPr lvl="1"/>
            <a:r>
              <a:rPr lang="nl-BE" dirty="0"/>
              <a:t>0 = …?</a:t>
            </a:r>
          </a:p>
          <a:p>
            <a:pPr lvl="1"/>
            <a:r>
              <a:rPr lang="nl-BE" dirty="0"/>
              <a:t>In R:   </a:t>
            </a:r>
          </a:p>
          <a:p>
            <a:pPr marL="361940" lvl="1" indent="0">
              <a:buNone/>
            </a:pPr>
            <a:endParaRPr lang="nl-BE" sz="18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dataHO$Neuroticisme_gecen &lt;-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 - mean(dataHO$Neuroticisme,</a:t>
            </a: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              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TRUE)</a:t>
            </a:r>
          </a:p>
          <a:p>
            <a:endParaRPr lang="nl-BE" dirty="0"/>
          </a:p>
          <a:p>
            <a:r>
              <a:rPr lang="nl-BE" dirty="0"/>
              <a:t>Impact op intercept en op slope van ‘Neuroticisme’?</a:t>
            </a:r>
          </a:p>
          <a:p>
            <a:pPr marL="361940" lvl="1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921543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3.23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***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0.11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2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301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  <a:r>
              <a:rPr lang="nl-BE" i="1" dirty="0"/>
              <a:t>Standaardafwijking!</a:t>
            </a:r>
          </a:p>
          <a:p>
            <a:pPr lvl="1"/>
            <a:r>
              <a:rPr lang="nl-BE" dirty="0"/>
              <a:t>Gestandaardiseerde variabele: gemiddelde = 0 en </a:t>
            </a:r>
            <a:r>
              <a:rPr lang="nl-BE" i="1" dirty="0"/>
              <a:t>SD</a:t>
            </a:r>
            <a:r>
              <a:rPr lang="nl-BE" dirty="0"/>
              <a:t> = 1</a:t>
            </a:r>
          </a:p>
          <a:p>
            <a:pPr lvl="1"/>
            <a:r>
              <a:rPr lang="nl-BE" dirty="0"/>
              <a:t>In R:      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dataHO$NeuroZ &lt;- </a:t>
            </a:r>
            <a:r>
              <a:rPr lang="nl-BE" sz="15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scale(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dataHO$Neuroticisme)</a:t>
            </a:r>
            <a:b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mean(dataHO$NeuroZ,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1.787104e-16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sd(dataHO$NeuroZ,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BE" sz="1500" b="1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752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859743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Alleen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2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45504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Alleen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0" dirty="0"/>
                        <a:t>    2.67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 0.18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0.07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-0.32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 0.11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1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111373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Alleen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Standaardiseren</a:t>
                      </a:r>
                      <a:r>
                        <a:rPr lang="nl-BE" sz="1800" dirty="0"/>
                        <a:t>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chemeClr val="tx2"/>
                          </a:solidFill>
                        </a:rPr>
                        <a:t>-0.13</a:t>
                      </a:r>
                      <a:endParaRPr lang="nl-BE" sz="16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-1.16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007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4D22A-7944-3546-B081-1EF9C45E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9BCB285-82CE-F049-BE07-AC4F54B8E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03184B-7C57-424B-B0D5-63B54C45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Categorische variabele omzetten naar een reeks van dummyvariabelen</a:t>
            </a:r>
          </a:p>
          <a:p>
            <a:pPr lvl="1"/>
            <a:r>
              <a:rPr lang="nl-BE" dirty="0"/>
              <a:t>2 categorieën -&gt; 1 dummyvariabele</a:t>
            </a:r>
          </a:p>
          <a:p>
            <a:pPr lvl="1"/>
            <a:r>
              <a:rPr lang="nl-BE" dirty="0"/>
              <a:t>3 categorieën -&gt;  2 dummyvariabelen</a:t>
            </a:r>
          </a:p>
          <a:p>
            <a:pPr lvl="1"/>
            <a:r>
              <a:rPr lang="nl-BE" dirty="0"/>
              <a:t>4 categorieën  -&gt; 3 dummyvariabelen … </a:t>
            </a:r>
          </a:p>
          <a:p>
            <a:pPr lvl="1"/>
            <a:r>
              <a:rPr lang="nl-BE" dirty="0"/>
              <a:t>…</a:t>
            </a:r>
          </a:p>
          <a:p>
            <a:pPr lvl="1"/>
            <a:endParaRPr lang="nl-BE" dirty="0"/>
          </a:p>
          <a:p>
            <a:r>
              <a:rPr lang="nl-BE" dirty="0"/>
              <a:t>Hoe zou een dummyvariabele ‘GeslachtD’ eruit kunnen zien?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9848FE65-5994-8041-81D0-107459F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36102"/>
              </p:ext>
            </p:extLst>
          </p:nvPr>
        </p:nvGraphicFramePr>
        <p:xfrm>
          <a:off x="2070910" y="4916631"/>
          <a:ext cx="2987472" cy="1371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9413">
                  <a:extLst>
                    <a:ext uri="{9D8B030D-6E8A-4147-A177-3AD203B41FA5}">
                      <a16:colId xmlns:a16="http://schemas.microsoft.com/office/drawing/2014/main" val="2456935640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74965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GeslachtD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86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man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180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vrouw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037001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0E592FC1-39B5-5740-8E32-756AE4BCBFCA}"/>
              </a:ext>
            </a:extLst>
          </p:cNvPr>
          <p:cNvSpPr txBox="1"/>
          <p:nvPr/>
        </p:nvSpPr>
        <p:spPr>
          <a:xfrm>
            <a:off x="5407926" y="5459074"/>
            <a:ext cx="5810642" cy="75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‘GeslachtD’ staat aan voor “vrouw”</a:t>
            </a:r>
          </a:p>
        </p:txBody>
      </p:sp>
    </p:spTree>
    <p:extLst>
      <p:ext uri="{BB962C8B-B14F-4D97-AF65-F5344CB8AC3E}">
        <p14:creationId xmlns:p14="http://schemas.microsoft.com/office/powerpoint/2010/main" val="327020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9434A-D8C8-9E44-9086-F6EFC3A1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 (meer dan 2 cat.)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19ED099-50CD-2F47-8823-B2D7AF2A6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61AE866-2300-3F45-ACFF-F2A6D51E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Hoe variabele ‘Onderwijsvorm’ omzetten naar reeks dummyvariabelen?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dummyvariabelen opnemen in je model als …</a:t>
            </a:r>
          </a:p>
          <a:p>
            <a:pPr lvl="1"/>
            <a:r>
              <a:rPr lang="nl-BE" dirty="0"/>
              <a:t>het intercept moet gelden voor ASO-leerlingen?</a:t>
            </a:r>
          </a:p>
          <a:p>
            <a:pPr lvl="1"/>
            <a:r>
              <a:rPr lang="nl-BE" dirty="0"/>
              <a:t>het intercept moet gelden voor KSO-leerlingen?</a:t>
            </a:r>
          </a:p>
          <a:p>
            <a:pPr lvl="1"/>
            <a:r>
              <a:rPr lang="nl-BE" dirty="0"/>
              <a:t>Het intercept moet gelden voor TSO- én BSO-leerlingen?</a:t>
            </a:r>
          </a:p>
          <a:p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7A1A972-341D-2747-AA26-705DFC5E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15756"/>
              </p:ext>
            </p:extLst>
          </p:nvPr>
        </p:nvGraphicFramePr>
        <p:xfrm>
          <a:off x="920885" y="2077483"/>
          <a:ext cx="5309987" cy="18491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2883">
                  <a:extLst>
                    <a:ext uri="{9D8B030D-6E8A-4147-A177-3AD203B41FA5}">
                      <a16:colId xmlns:a16="http://schemas.microsoft.com/office/drawing/2014/main" val="3319155863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2877448205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190132942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992383256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33722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BE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ASO_D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BSO_D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KSO_D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TSO_D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6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ASO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976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BSO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244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KSO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55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TSO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7277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76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maken en controleren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dataHO$ASO_D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(dataHO$Onderwijsvorm=="ASO")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dataHO$BSO_D &lt;- (dataHO$Onderwijsvorm=="BSO")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dataHO$KSO_D &lt;- (dataHO$Onderwijsvorm=="KSO")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dataHO$TSO_D &lt;- (dataHO$Onderwijsvorm=="TSO") * 1</a:t>
            </a:r>
          </a:p>
          <a:p>
            <a:pPr>
              <a:buFont typeface="Wingdings" pitchFamily="2" charset="2"/>
              <a:buChar char="Ø"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table(dataHO$ASO_D, dataHO$ASO)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0    1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1968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1731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38E271-308C-2E46-A3EC-56326F9084CC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E65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2E65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6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+ KSO_D + TSO_D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1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ASO_D + KSO_D + TSO_D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summary(Model3_met.dummies)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(Intercept)   -1.28886    0.88669  -1.454 0.146650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SESZ           0.03979    0.03803   1.046 0.295865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Geslachtvrouw  0.09074    0.08578   1.058 0.290600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IQZ           -0.01677    0.04246  -0.395 0.693048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         1.16094    0.88564   1.311 0.190470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KSO_D          1.43067    0.93568   1.529 0.126851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TSO_D          1.37569    0.88775   1.550 0.121816    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13970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Afval$ConditieD &lt;- (Afval$Conditie == "Experimentele conditie")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table(Afval$ConditieD, Afval$Conditie)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Controle conditie Experimentele conditie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0               100                      0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1                 0                    100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Model.t &lt;- lm(Afval.in.kg ~ ConditieD, data = Afval)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summary(Model.t)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10.3213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1.7465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53284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10.3213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1.7465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C163270-940C-6249-8A9A-F3D103F26599}"/>
              </a:ext>
            </a:extLst>
          </p:cNvPr>
          <p:cNvSpPr/>
          <p:nvPr/>
        </p:nvSpPr>
        <p:spPr bwMode="auto">
          <a:xfrm>
            <a:off x="504886" y="1432260"/>
            <a:ext cx="7381813" cy="26539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FFC259-2B25-164F-8A86-8F248F6DF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4"/>
          <a:stretch/>
        </p:blipFill>
        <p:spPr>
          <a:xfrm>
            <a:off x="590614" y="1546564"/>
            <a:ext cx="7166035" cy="242521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5821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0674" b="-10674"/>
          <a:stretch/>
        </p:blipFill>
        <p:spPr>
          <a:xfrm>
            <a:off x="623889" y="620713"/>
            <a:ext cx="5145732" cy="561657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B7F586-AE4A-4249-BF1F-525FDEE8AC07}"/>
              </a:ext>
            </a:extLst>
          </p:cNvPr>
          <p:cNvSpPr txBox="1"/>
          <p:nvPr/>
        </p:nvSpPr>
        <p:spPr>
          <a:xfrm>
            <a:off x="6800850" y="-1585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nl-BE" b="0" dirty="0">
                <a:latin typeface="Calibri"/>
                <a:ea typeface="Verdana"/>
                <a:cs typeface="Calibri"/>
              </a:rPr>
              <a:t>Is het effect van het bekijken van meer of minder voorbeeldrapportages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‘Voorbeelden_Z’)</a:t>
            </a:r>
            <a:r>
              <a:rPr lang="nl-BE" b="0" dirty="0">
                <a:latin typeface="Calibri"/>
                <a:ea typeface="Verdana"/>
                <a:cs typeface="Calibri"/>
              </a:rPr>
              <a:t> op schrijfvaardigheid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‘Schrijven_Z’)</a:t>
            </a:r>
            <a:r>
              <a:rPr lang="nl-BE" b="0" dirty="0">
                <a:latin typeface="Calibri"/>
                <a:ea typeface="Verdana"/>
                <a:cs typeface="Calibri"/>
              </a:rPr>
              <a:t> afhankelijk van hoe deze voorbeelden bekeken zijn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(2 condities: </a:t>
            </a:r>
            <a:r>
              <a:rPr lang="nl-BE" sz="1800" b="0" dirty="0">
                <a:solidFill>
                  <a:srgbClr val="9ECAE1"/>
                </a:solidFill>
                <a:latin typeface="Calibri"/>
                <a:ea typeface="Verdana"/>
                <a:cs typeface="Calibri"/>
              </a:rPr>
              <a:t>één voor één</a:t>
            </a:r>
            <a:r>
              <a:rPr lang="nl-BE" sz="1800" b="0" dirty="0">
                <a:latin typeface="Calibri"/>
                <a:ea typeface="Verdana"/>
                <a:cs typeface="Calibri"/>
              </a:rPr>
              <a:t> of </a:t>
            </a:r>
            <a:r>
              <a:rPr lang="nl-BE" sz="1800" b="0" dirty="0">
                <a:solidFill>
                  <a:srgbClr val="084594"/>
                </a:solidFill>
                <a:latin typeface="Calibri"/>
                <a:ea typeface="Verdana"/>
                <a:cs typeface="Calibri"/>
              </a:rPr>
              <a:t>vergelijkend</a:t>
            </a:r>
            <a:r>
              <a:rPr lang="nl-BE" sz="1800" b="0" dirty="0">
                <a:latin typeface="Calibri"/>
                <a:ea typeface="Verdana"/>
                <a:cs typeface="Calibri"/>
              </a:rPr>
              <a:t>; variabele ‘Conditie_D’)</a:t>
            </a:r>
            <a:r>
              <a:rPr lang="nl-BE" b="0" dirty="0">
                <a:latin typeface="Calibri"/>
                <a:ea typeface="Verdana"/>
                <a:cs typeface="Calibri"/>
              </a:rPr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marL="274320" indent="-274320" algn="just"/>
            <a:r>
              <a:rPr lang="nl-BE" b="0" i="1" dirty="0"/>
              <a:t>Teken de onderzoeksvraag</a:t>
            </a:r>
          </a:p>
          <a:p>
            <a:pPr marL="274320" indent="-274320"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366951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wrap="square"/>
          <a:lstStyle/>
          <a:p>
            <a:pPr marL="0" indent="0" algn="just">
              <a:buNone/>
            </a:pPr>
            <a:r>
              <a:rPr lang="nl-BE" b="0" dirty="0"/>
              <a:t>Is het effect van het bekijken van meer of minder voorbeeldrapportages </a:t>
            </a:r>
            <a:r>
              <a:rPr lang="nl-BE" sz="1800" b="0" dirty="0"/>
              <a:t>(variabele ‘Voorbeelden_Z’)</a:t>
            </a:r>
            <a:r>
              <a:rPr lang="nl-BE" b="0" dirty="0"/>
              <a:t> op schrijfvaardigheid </a:t>
            </a:r>
            <a:r>
              <a:rPr lang="nl-BE" sz="1800" b="0" dirty="0"/>
              <a:t>(variabele ‘Schrijven_Z’)</a:t>
            </a:r>
            <a:r>
              <a:rPr lang="nl-BE" b="0" dirty="0"/>
              <a:t> afhankelijk van hoe deze voorbeelden bekeken zijn </a:t>
            </a:r>
            <a:r>
              <a:rPr lang="nl-BE" sz="1800" b="0" dirty="0"/>
              <a:t>(2 condities: </a:t>
            </a:r>
            <a:r>
              <a:rPr lang="nl-BE" sz="1800" b="0" dirty="0">
                <a:solidFill>
                  <a:srgbClr val="9ECAE1"/>
                </a:solidFill>
              </a:rPr>
              <a:t>één voor één</a:t>
            </a:r>
            <a:r>
              <a:rPr lang="nl-BE" sz="1800" b="0" dirty="0"/>
              <a:t> of </a:t>
            </a:r>
            <a:r>
              <a:rPr lang="nl-BE" sz="1800" b="0" dirty="0">
                <a:solidFill>
                  <a:srgbClr val="084594"/>
                </a:solidFill>
              </a:rPr>
              <a:t>vergelijkend</a:t>
            </a:r>
            <a:r>
              <a:rPr lang="nl-BE" sz="1800" b="0" dirty="0"/>
              <a:t>; variabele ‘Conditie_D’)</a:t>
            </a:r>
            <a:r>
              <a:rPr lang="nl-BE" b="0" dirty="0"/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algn="just"/>
            <a:r>
              <a:rPr lang="nl-BE" b="0" i="1" dirty="0"/>
              <a:t>Teken de onderzoeksvraag</a:t>
            </a:r>
          </a:p>
          <a:p>
            <a:pPr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6248132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302" y="5892623"/>
            <a:ext cx="2399291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5655741" y="6123456"/>
            <a:ext cx="2087561" cy="355509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3DA3C919-E821-EE44-B64C-3870242C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5188218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6DD982-04E9-6041-B41C-2B719A98D1F1}"/>
              </a:ext>
            </a:extLst>
          </p:cNvPr>
          <p:cNvCxnSpPr>
            <a:cxnSpLocks noChangeShapeType="1"/>
            <a:stCxn id="9" idx="3"/>
            <a:endCxn id="6" idx="1"/>
          </p:cNvCxnSpPr>
          <p:nvPr/>
        </p:nvCxnSpPr>
        <p:spPr bwMode="auto">
          <a:xfrm>
            <a:off x="5655741" y="5419051"/>
            <a:ext cx="2087561" cy="704405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4EBBF64C-0C71-F84F-A1AF-0C9E78E76DAC}"/>
              </a:ext>
            </a:extLst>
          </p:cNvPr>
          <p:cNvSpPr txBox="1"/>
          <p:nvPr/>
        </p:nvSpPr>
        <p:spPr>
          <a:xfrm>
            <a:off x="7821016" y="5534466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Schrijven_Z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2A13655-FB3E-C24E-A68C-04F74E05B9A8}"/>
              </a:ext>
            </a:extLst>
          </p:cNvPr>
          <p:cNvSpPr txBox="1"/>
          <p:nvPr/>
        </p:nvSpPr>
        <p:spPr>
          <a:xfrm>
            <a:off x="2376051" y="4790252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Voorbeelden_Z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07727A0-F5B9-A441-A74F-2BF4F9FAB024}"/>
              </a:ext>
            </a:extLst>
          </p:cNvPr>
          <p:cNvSpPr txBox="1"/>
          <p:nvPr/>
        </p:nvSpPr>
        <p:spPr>
          <a:xfrm>
            <a:off x="2372811" y="5837595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Conditie_D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72ABFF6-139E-2F4F-AB45-D5CA792BA12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376051" y="6478965"/>
            <a:ext cx="3279690" cy="0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BA99CEF4-F7A5-B044-92B8-997A2B95A301}"/>
              </a:ext>
            </a:extLst>
          </p:cNvPr>
          <p:cNvCxnSpPr>
            <a:cxnSpLocks/>
          </p:cNvCxnSpPr>
          <p:nvPr/>
        </p:nvCxnSpPr>
        <p:spPr>
          <a:xfrm>
            <a:off x="5655741" y="5649883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DE4BF2B-985E-B343-A442-DF2171F8F4BA}"/>
              </a:ext>
            </a:extLst>
          </p:cNvPr>
          <p:cNvCxnSpPr>
            <a:cxnSpLocks/>
          </p:cNvCxnSpPr>
          <p:nvPr/>
        </p:nvCxnSpPr>
        <p:spPr>
          <a:xfrm flipV="1">
            <a:off x="5633046" y="5919012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9D86A52F-7744-8946-A5C9-BA140C13588A}"/>
              </a:ext>
            </a:extLst>
          </p:cNvPr>
          <p:cNvCxnSpPr/>
          <p:nvPr/>
        </p:nvCxnSpPr>
        <p:spPr>
          <a:xfrm>
            <a:off x="6112215" y="5938469"/>
            <a:ext cx="1241895" cy="148909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zonder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Model_zonder_interactie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 en wilt deze visualiseren in één grafiek…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16223"/>
              </p:ext>
            </p:extLst>
          </p:nvPr>
        </p:nvGraphicFramePr>
        <p:xfrm>
          <a:off x="1115371" y="4073809"/>
          <a:ext cx="2220042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77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22660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74DEEFB-888B-1245-9414-B98AB38EB759}"/>
              </a:ext>
            </a:extLst>
          </p:cNvPr>
          <p:cNvSpPr txBox="1"/>
          <p:nvPr/>
        </p:nvSpPr>
        <p:spPr>
          <a:xfrm rot="202458">
            <a:off x="350954" y="4074996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Achtergrondkenmerken?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DBA121B-6D61-AF4C-AEE8-E43AF9F36A4F}"/>
              </a:ext>
            </a:extLst>
          </p:cNvPr>
          <p:cNvSpPr txBox="1"/>
          <p:nvPr/>
        </p:nvSpPr>
        <p:spPr>
          <a:xfrm rot="21118264">
            <a:off x="1681523" y="5402554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Motivatie?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44BE739-244D-404C-B9ED-01A7A248E821}"/>
              </a:ext>
            </a:extLst>
          </p:cNvPr>
          <p:cNvSpPr txBox="1"/>
          <p:nvPr/>
        </p:nvSpPr>
        <p:spPr>
          <a:xfrm>
            <a:off x="5602521" y="4890947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Persoonlijkheidskenmerken?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A0F0435-494B-7144-8C71-34BF768D6506}"/>
              </a:ext>
            </a:extLst>
          </p:cNvPr>
          <p:cNvSpPr txBox="1"/>
          <p:nvPr/>
        </p:nvSpPr>
        <p:spPr>
          <a:xfrm>
            <a:off x="332630" y="115793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Sociale integratie?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B7E5C8B-1E89-8C4B-BE6E-2F05D909DEB0}"/>
              </a:ext>
            </a:extLst>
          </p:cNvPr>
          <p:cNvSpPr txBox="1"/>
          <p:nvPr/>
        </p:nvSpPr>
        <p:spPr>
          <a:xfrm>
            <a:off x="1654328" y="668918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Academische integratie?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E91017A-7CE2-5B47-AF9B-F9FE2D522D4A}"/>
              </a:ext>
            </a:extLst>
          </p:cNvPr>
          <p:cNvSpPr txBox="1"/>
          <p:nvPr/>
        </p:nvSpPr>
        <p:spPr>
          <a:xfrm>
            <a:off x="5165389" y="-44451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Fit?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A402F77-5316-3E4C-BF7D-95A86DB69D2A}"/>
              </a:ext>
            </a:extLst>
          </p:cNvPr>
          <p:cNvSpPr txBox="1"/>
          <p:nvPr/>
        </p:nvSpPr>
        <p:spPr>
          <a:xfrm>
            <a:off x="7166668" y="397585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Kwaliteit keuzeproces?</a:t>
            </a:r>
          </a:p>
        </p:txBody>
      </p:sp>
    </p:spTree>
    <p:extLst>
      <p:ext uri="{BB962C8B-B14F-4D97-AF65-F5344CB8AC3E}">
        <p14:creationId xmlns:p14="http://schemas.microsoft.com/office/powerpoint/2010/main" val="3864030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73614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</a:t>
                      </a:r>
                      <a:r>
                        <a:rPr lang="nl-BE" sz="1200" b="1" dirty="0"/>
                        <a:t>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13" name="Ovaal 12">
            <a:extLst>
              <a:ext uri="{FF2B5EF4-FFF2-40B4-BE49-F238E27FC236}">
                <a16:creationId xmlns:a16="http://schemas.microsoft.com/office/drawing/2014/main" id="{D56248D1-86AB-D943-BB91-5B746BCA4F31}"/>
              </a:ext>
            </a:extLst>
          </p:cNvPr>
          <p:cNvSpPr/>
          <p:nvPr/>
        </p:nvSpPr>
        <p:spPr bwMode="auto">
          <a:xfrm>
            <a:off x="5786442" y="3543296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6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B03CD9E-E51F-3743-8CFA-B8996AD6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499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142" y="3493"/>
            <a:ext cx="11134553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39020"/>
              </p:ext>
            </p:extLst>
          </p:nvPr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1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6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27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mét positieve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Model_met_interactie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57548"/>
              </p:ext>
            </p:extLst>
          </p:nvPr>
        </p:nvGraphicFramePr>
        <p:xfrm>
          <a:off x="1115371" y="408810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510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7937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0711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0209A9BB-3FAF-4442-8F8D-06BEFF58D590}"/>
              </a:ext>
            </a:extLst>
          </p:cNvPr>
          <p:cNvSpPr/>
          <p:nvPr/>
        </p:nvSpPr>
        <p:spPr bwMode="auto">
          <a:xfrm>
            <a:off x="5586413" y="3543292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5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58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7704"/>
              </p:ext>
            </p:extLst>
          </p:nvPr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80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59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1547779" cy="6858000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7B821F2-5FFB-544F-9F19-396B45FFE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324D18C-1A47-474E-A48F-E29A194D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67053"/>
            <a:ext cx="11042806" cy="4660279"/>
          </a:xfrm>
          <a:ln>
            <a:noFill/>
          </a:ln>
        </p:spPr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welke mate wordt de mate waarin studenten ervaren dat ze zich moeten aanpassen aan studeren in het hoger onderwijs (variabele ‘Aanpassing’) verklaard door:</a:t>
            </a:r>
          </a:p>
          <a:p>
            <a:endParaRPr lang="nl-BE" dirty="0"/>
          </a:p>
          <a:p>
            <a:r>
              <a:rPr lang="nl-BE" b="0" dirty="0">
                <a:solidFill>
                  <a:schemeClr val="accent4"/>
                </a:solidFill>
              </a:rPr>
              <a:t>achtergrondkenmerken</a:t>
            </a:r>
            <a:r>
              <a:rPr lang="nl-BE" b="0" dirty="0"/>
              <a:t> </a:t>
            </a:r>
            <a:r>
              <a:rPr lang="nl-BE" sz="2000" b="0" dirty="0"/>
              <a:t>(variabelen ‘SES’, ‘Geslacht’, ‘IQ’, ‘Onderwijsvorm’)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persoonlijkheidskenmerken</a:t>
            </a:r>
            <a:r>
              <a:rPr lang="nl-BE" b="0" dirty="0"/>
              <a:t> </a:t>
            </a:r>
            <a:r>
              <a:rPr lang="nl-BE" sz="2000" b="0" dirty="0"/>
              <a:t>(variabelen ‘Conscientieusheid’, ‘Openheid’, ‘Neuroticisme’)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accent5"/>
                </a:solidFill>
              </a:rPr>
              <a:t>motivatie</a:t>
            </a:r>
            <a:r>
              <a:rPr lang="nl-BE" b="0" dirty="0"/>
              <a:t> </a:t>
            </a:r>
            <a:r>
              <a:rPr lang="nl-BE" sz="2000" b="0" dirty="0"/>
              <a:t>(variabelen ‘Zelfeffectiviteit3’, ‘Demotivatie3’)</a:t>
            </a: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49188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1144250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86951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174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61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0"/>
            <a:ext cx="11144250" cy="6860477"/>
          </a:xfrm>
          <a:ln>
            <a:noFill/>
          </a:ln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85404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  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63511737-A8E3-954D-88D9-3F9F4E7DEC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8B361C2-63C7-C34A-B9D8-EDAFD0CBE8AE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41CED62-A693-C645-82E7-C21A97B01932}"/>
              </a:ext>
            </a:extLst>
          </p:cNvPr>
          <p:cNvCxnSpPr/>
          <p:nvPr/>
        </p:nvCxnSpPr>
        <p:spPr>
          <a:xfrm flipH="1" flipV="1">
            <a:off x="1171575" y="3957638"/>
            <a:ext cx="652461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39D95F2-39F2-344C-9F52-3DFD4339B9CB}"/>
              </a:ext>
            </a:extLst>
          </p:cNvPr>
          <p:cNvCxnSpPr>
            <a:cxnSpLocks/>
          </p:cNvCxnSpPr>
          <p:nvPr/>
        </p:nvCxnSpPr>
        <p:spPr>
          <a:xfrm flipH="1">
            <a:off x="1171575" y="2738424"/>
            <a:ext cx="642938" cy="876314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9F-38E4-0342-A321-FA29B155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als interactie negatief zou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DC466B-9804-9340-8F92-83FF264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E9D4B2-84E3-BA44-B80C-25F57283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krijgt onderstaande resultaten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308B95D-B4AA-5C4E-B090-A01ACBC1BAFD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1363326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ED94482-2954-AA47-8EF8-9077D6C06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2720"/>
              </p:ext>
            </p:extLst>
          </p:nvPr>
        </p:nvGraphicFramePr>
        <p:xfrm>
          <a:off x="1115371" y="238788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-0.15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6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63</a:t>
            </a:fld>
            <a:endParaRPr lang="nl-BE" dirty="0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23" y="0"/>
            <a:ext cx="11144250" cy="6860478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6176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7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64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7549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6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65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58400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</a:t>
                      </a:r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-0.15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213DF2C-321C-A048-A4D5-594D9D2C93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fgh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3AD64DD-F110-974F-B8D6-4B37597448D3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0.60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B346937-3208-EC44-9229-79D61D63C4A2}"/>
              </a:ext>
            </a:extLst>
          </p:cNvPr>
          <p:cNvCxnSpPr>
            <a:cxnSpLocks/>
          </p:cNvCxnSpPr>
          <p:nvPr/>
        </p:nvCxnSpPr>
        <p:spPr>
          <a:xfrm flipH="1" flipV="1">
            <a:off x="1034385" y="3957639"/>
            <a:ext cx="789652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2450C9A-AAAF-C742-AFBF-E68A4A9996AC}"/>
              </a:ext>
            </a:extLst>
          </p:cNvPr>
          <p:cNvCxnSpPr>
            <a:cxnSpLocks/>
          </p:cNvCxnSpPr>
          <p:nvPr/>
        </p:nvCxnSpPr>
        <p:spPr>
          <a:xfrm flipH="1">
            <a:off x="1034385" y="2559830"/>
            <a:ext cx="780128" cy="340532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27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6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">
            <a:extLst>
              <a:ext uri="{FF2B5EF4-FFF2-40B4-BE49-F238E27FC236}">
                <a16:creationId xmlns:a16="http://schemas.microsoft.com/office/drawing/2014/main" id="{6586F486-9911-8F46-A5C1-3C2CB1BAC356}"/>
              </a:ext>
            </a:extLst>
          </p:cNvPr>
          <p:cNvSpPr txBox="1"/>
          <p:nvPr/>
        </p:nvSpPr>
        <p:spPr>
          <a:xfrm>
            <a:off x="-49045" y="1917839"/>
            <a:ext cx="30560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dataHO$Onderwijsvorm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"ASO" "BSO" "KSO" "TSO”</a:t>
            </a:r>
            <a:endParaRPr lang="en-GB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3074664-063B-BF42-85C3-FFFAB03EB793}"/>
              </a:ext>
            </a:extLst>
          </p:cNvPr>
          <p:cNvSpPr txBox="1"/>
          <p:nvPr/>
        </p:nvSpPr>
        <p:spPr>
          <a:xfrm>
            <a:off x="361987" y="789504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988" name="Picture 4" descr="Gekke Cartoon Gele Vraagteken Karakter Geïsoleerd Royalty-Vrije Foto,  Plaatjes, Beelden En Stock Fotografie. Image 23471579.">
            <a:extLst>
              <a:ext uri="{FF2B5EF4-FFF2-40B4-BE49-F238E27FC236}">
                <a16:creationId xmlns:a16="http://schemas.microsoft.com/office/drawing/2014/main" id="{53B7389B-AF68-614C-84F4-CD0BE8AB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4" y="4314099"/>
            <a:ext cx="1953351" cy="19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dataHO)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</p:txBody>
      </p:sp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CF5404-88CD-448A-904B-95263EA2E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C8EC77-FC4C-433A-8C45-00F51CA1C0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493ED3-4630-4FB3-93C9-5190D7A81D75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6b30ab21-c247-4d68-a057-2d2e000e95f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15948</TotalTime>
  <Words>4644</Words>
  <Application>Microsoft Macintosh PowerPoint</Application>
  <PresentationFormat>Breedbeeld</PresentationFormat>
  <Paragraphs>1009</Paragraphs>
  <Slides>66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66</vt:i4>
      </vt:variant>
    </vt:vector>
  </HeadingPairs>
  <TitlesOfParts>
    <vt:vector size="80" baseType="lpstr">
      <vt:lpstr>ＭＳ Ｐゴシック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5</vt:lpstr>
      <vt:lpstr>PowerPoint-presentatie</vt:lpstr>
      <vt:lpstr>Regressieanalyse als Lingua Franca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Modellen schatten</vt:lpstr>
      <vt:lpstr>Modellen vergelijken</vt:lpstr>
      <vt:lpstr>Modellen vergelijken</vt:lpstr>
      <vt:lpstr>Modellen herschatten</vt:lpstr>
      <vt:lpstr>Herschatte modellen vergelijken</vt:lpstr>
      <vt:lpstr>Assumpties beste model</vt:lpstr>
      <vt:lpstr>Interpretatie model?</vt:lpstr>
      <vt:lpstr>Voorspellen! (1)</vt:lpstr>
      <vt:lpstr>Voorspellen! (2)  </vt:lpstr>
      <vt:lpstr>Voorspellen! (2)  </vt:lpstr>
      <vt:lpstr>Voorspellen! (2)  </vt:lpstr>
      <vt:lpstr>Voorspellen! (3)  </vt:lpstr>
      <vt:lpstr>Voorspellen! (3)  </vt:lpstr>
      <vt:lpstr>Voorspellen! (3)  </vt:lpstr>
      <vt:lpstr>Voorspellen, populatie?</vt:lpstr>
      <vt:lpstr>Voorspellen, populatie?</vt:lpstr>
      <vt:lpstr>Voorspellen, populatie?</vt:lpstr>
      <vt:lpstr>Interpretatie model?</vt:lpstr>
      <vt:lpstr>PowerPoint-presentatie</vt:lpstr>
      <vt:lpstr>PowerPoint-presentatie</vt:lpstr>
      <vt:lpstr>Interpretatie bevorderen?</vt:lpstr>
      <vt:lpstr>Variabelen centreren</vt:lpstr>
      <vt:lpstr>Variabelen centreren</vt:lpstr>
      <vt:lpstr>Variabelen standaardiseren</vt:lpstr>
      <vt:lpstr>Variabelen standaardiseren</vt:lpstr>
      <vt:lpstr>Variabelen centreren en standaardiseren</vt:lpstr>
      <vt:lpstr>Variabelen centreren en standaardiseren</vt:lpstr>
      <vt:lpstr>Variabelen centreren en standaardiseren</vt:lpstr>
      <vt:lpstr>Dummyvariabelen</vt:lpstr>
      <vt:lpstr>Dummyvariabelen (meer dan 2 cat.)</vt:lpstr>
      <vt:lpstr>Dummyva     iabelen maken en controleren</vt:lpstr>
      <vt:lpstr>Dummyva     iabelen opnemen in model</vt:lpstr>
      <vt:lpstr>Dummyva     iabelen opnemen in model</vt:lpstr>
      <vt:lpstr>Regressieanalyse als Lingua Franca</vt:lpstr>
      <vt:lpstr>Regressieanalyse als Lingua Franca</vt:lpstr>
      <vt:lpstr>Regressieanalyse als Lingua Franca</vt:lpstr>
      <vt:lpstr>Interacties (Deel 1)</vt:lpstr>
      <vt:lpstr>Een voorbeeld</vt:lpstr>
      <vt:lpstr>Een voorbeeld</vt:lpstr>
      <vt:lpstr>Model zonder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 mét positieve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als interactie negatief zou zijn?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335</cp:revision>
  <cp:lastPrinted>2021-04-21T13:33:53Z</cp:lastPrinted>
  <dcterms:created xsi:type="dcterms:W3CDTF">2020-12-07T09:05:54Z</dcterms:created>
  <dcterms:modified xsi:type="dcterms:W3CDTF">2025-04-22T13:32:09Z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